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9" r:id="rId3"/>
    <p:sldId id="281" r:id="rId4"/>
    <p:sldId id="258"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262" autoAdjust="0"/>
  </p:normalViewPr>
  <p:slideViewPr>
    <p:cSldViewPr>
      <p:cViewPr varScale="1">
        <p:scale>
          <a:sx n="82" d="100"/>
          <a:sy n="82" d="100"/>
        </p:scale>
        <p:origin x="-172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179F58-91AB-43F7-9C91-4E1125E21BF5}" type="datetimeFigureOut">
              <a:rPr lang="en-US" smtClean="0"/>
              <a:pPr/>
              <a:t>11/27/2010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018539-B580-49EC-98DF-1BE51078226D}" type="slidenum">
              <a:rPr lang="en-US" smtClean="0"/>
              <a:pPr/>
              <a:t>‹#›</a:t>
            </a:fld>
            <a:endParaRPr lang="en-US"/>
          </a:p>
        </p:txBody>
      </p:sp>
    </p:spTree>
    <p:extLst>
      <p:ext uri="{BB962C8B-B14F-4D97-AF65-F5344CB8AC3E}">
        <p14:creationId xmlns:p14="http://schemas.microsoft.com/office/powerpoint/2010/main" val="2232239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Story of Acceptance</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Impromptu Role Play</a:t>
            </a:r>
            <a:endParaRPr lang="en-US" dirty="0"/>
          </a:p>
        </p:txBody>
      </p:sp>
      <p:sp>
        <p:nvSpPr>
          <p:cNvPr id="3" name="Content Placeholder 2"/>
          <p:cNvSpPr>
            <a:spLocks noGrp="1"/>
          </p:cNvSpPr>
          <p:nvPr>
            <p:ph idx="1"/>
          </p:nvPr>
        </p:nvSpPr>
        <p:spPr/>
        <p:txBody>
          <a:bodyPr>
            <a:normAutofit/>
          </a:bodyPr>
          <a:lstStyle/>
          <a:p>
            <a:pPr>
              <a:buNone/>
            </a:pPr>
            <a:r>
              <a:rPr lang="en-US" dirty="0" smtClean="0"/>
              <a:t>We need</a:t>
            </a:r>
          </a:p>
          <a:p>
            <a:pPr>
              <a:buFontTx/>
              <a:buChar char="-"/>
            </a:pPr>
            <a:r>
              <a:rPr lang="en-US" dirty="0" smtClean="0"/>
              <a:t>Jesus</a:t>
            </a:r>
          </a:p>
          <a:p>
            <a:pPr>
              <a:buFontTx/>
              <a:buChar char="-"/>
            </a:pPr>
            <a:r>
              <a:rPr lang="en-US" dirty="0" smtClean="0"/>
              <a:t>Woman</a:t>
            </a:r>
          </a:p>
          <a:p>
            <a:pPr>
              <a:buFontTx/>
              <a:buChar char="-"/>
            </a:pPr>
            <a:r>
              <a:rPr lang="en-US" dirty="0" smtClean="0"/>
              <a:t>Two representative Pharisees</a:t>
            </a:r>
          </a:p>
          <a:p>
            <a:pPr>
              <a:buNone/>
            </a:pPr>
            <a:r>
              <a:rPr lang="en-US" dirty="0" smtClean="0"/>
              <a:t>Everyone else will be a Pharisee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this works</a:t>
            </a:r>
            <a:endParaRPr lang="en-US" dirty="0"/>
          </a:p>
        </p:txBody>
      </p:sp>
      <p:sp>
        <p:nvSpPr>
          <p:cNvPr id="3" name="Content Placeholder 2"/>
          <p:cNvSpPr>
            <a:spLocks noGrp="1"/>
          </p:cNvSpPr>
          <p:nvPr>
            <p:ph idx="1"/>
          </p:nvPr>
        </p:nvSpPr>
        <p:spPr>
          <a:xfrm>
            <a:off x="457200" y="1600200"/>
            <a:ext cx="8229600" cy="4800600"/>
          </a:xfrm>
        </p:spPr>
        <p:txBody>
          <a:bodyPr>
            <a:normAutofit lnSpcReduction="10000"/>
          </a:bodyPr>
          <a:lstStyle/>
          <a:p>
            <a:pPr>
              <a:buNone/>
            </a:pPr>
            <a:r>
              <a:rPr lang="en-US" dirty="0" smtClean="0"/>
              <a:t>Text in </a:t>
            </a:r>
            <a:r>
              <a:rPr lang="en-US" dirty="0" smtClean="0"/>
              <a:t>black, </a:t>
            </a:r>
            <a:r>
              <a:rPr lang="en-US" dirty="0" smtClean="0"/>
              <a:t>we all read together As the actors </a:t>
            </a:r>
            <a:r>
              <a:rPr lang="en-US" dirty="0" smtClean="0"/>
              <a:t>act</a:t>
            </a:r>
            <a:endParaRPr lang="en-US" dirty="0" smtClean="0"/>
          </a:p>
          <a:p>
            <a:pPr>
              <a:buNone/>
            </a:pPr>
            <a:r>
              <a:rPr lang="en-US" dirty="0" smtClean="0">
                <a:solidFill>
                  <a:srgbClr val="C00000"/>
                </a:solidFill>
              </a:rPr>
              <a:t>	- See text in red to see how we should act</a:t>
            </a:r>
          </a:p>
          <a:p>
            <a:pPr>
              <a:buNone/>
            </a:pPr>
            <a:r>
              <a:rPr lang="en-US" dirty="0" smtClean="0">
                <a:solidFill>
                  <a:srgbClr val="00B0F0"/>
                </a:solidFill>
              </a:rPr>
              <a:t>	- Text in blue is the kind of emotions we should put into the story</a:t>
            </a:r>
          </a:p>
          <a:p>
            <a:pPr>
              <a:buNone/>
            </a:pPr>
            <a:endParaRPr lang="en-US" sz="2000" b="1" dirty="0" smtClean="0">
              <a:solidFill>
                <a:srgbClr val="00B050"/>
              </a:solidFill>
            </a:endParaRPr>
          </a:p>
          <a:p>
            <a:pPr>
              <a:buNone/>
            </a:pPr>
            <a:r>
              <a:rPr lang="en-US" b="1" dirty="0" smtClean="0">
                <a:solidFill>
                  <a:srgbClr val="00B050"/>
                </a:solidFill>
              </a:rPr>
              <a:t>Have fun playing out the lines</a:t>
            </a:r>
          </a:p>
          <a:p>
            <a:pPr>
              <a:buNone/>
            </a:pPr>
            <a:r>
              <a:rPr lang="en-US" dirty="0" smtClean="0">
                <a:solidFill>
                  <a:srgbClr val="00B050"/>
                </a:solidFill>
              </a:rPr>
              <a:t>	You’re also welcome to exaggerate the scenes, but stick with the story (or at least bring it back!)</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Story of Acceptance from John 8</a:t>
            </a:r>
            <a:endParaRPr lang="en-US" dirty="0"/>
          </a:p>
        </p:txBody>
      </p:sp>
      <p:sp>
        <p:nvSpPr>
          <p:cNvPr id="3" name="Content Placeholder 2"/>
          <p:cNvSpPr>
            <a:spLocks noGrp="1"/>
          </p:cNvSpPr>
          <p:nvPr>
            <p:ph idx="1"/>
          </p:nvPr>
        </p:nvSpPr>
        <p:spPr>
          <a:xfrm>
            <a:off x="457200" y="1600200"/>
            <a:ext cx="8229600" cy="4525963"/>
          </a:xfrm>
        </p:spPr>
        <p:txBody>
          <a:bodyPr>
            <a:normAutofit lnSpcReduction="10000"/>
          </a:bodyPr>
          <a:lstStyle/>
          <a:p>
            <a:pPr>
              <a:buNone/>
            </a:pPr>
            <a:r>
              <a:rPr lang="en-US" dirty="0" smtClean="0"/>
              <a:t>As Jesus was speaking at the temple, the teachers of religious law and the Pharisees brought a woman who had been caught in the act of adultery. They put her in front of the crowd.</a:t>
            </a:r>
          </a:p>
          <a:p>
            <a:pPr>
              <a:buNone/>
            </a:pPr>
            <a:endParaRPr lang="en-US" dirty="0" smtClean="0">
              <a:solidFill>
                <a:srgbClr val="00B0F0"/>
              </a:solidFill>
            </a:endParaRPr>
          </a:p>
          <a:p>
            <a:pPr>
              <a:buNone/>
            </a:pPr>
            <a:r>
              <a:rPr lang="en-US" b="1" dirty="0" smtClean="0">
                <a:solidFill>
                  <a:schemeClr val="accent6">
                    <a:lumMod val="50000"/>
                  </a:schemeClr>
                </a:solidFill>
              </a:rPr>
              <a:t>Treat her like an object</a:t>
            </a:r>
          </a:p>
          <a:p>
            <a:pPr>
              <a:buNone/>
            </a:pPr>
            <a:r>
              <a:rPr lang="en-US" dirty="0" smtClean="0">
                <a:solidFill>
                  <a:srgbClr val="00B0F0"/>
                </a:solidFill>
              </a:rPr>
              <a:t>She’s </a:t>
            </a:r>
            <a:r>
              <a:rPr lang="en-US" dirty="0" smtClean="0">
                <a:solidFill>
                  <a:srgbClr val="00B0F0"/>
                </a:solidFill>
              </a:rPr>
              <a:t>going to die anyway!</a:t>
            </a:r>
          </a:p>
          <a:p>
            <a:pPr>
              <a:buNone/>
            </a:pPr>
            <a:r>
              <a:rPr lang="en-US" dirty="0" smtClean="0">
                <a:solidFill>
                  <a:srgbClr val="00B0F0"/>
                </a:solidFill>
              </a:rPr>
              <a:t>She’s a terrible sinner</a:t>
            </a:r>
          </a:p>
        </p:txBody>
      </p:sp>
      <p:pic>
        <p:nvPicPr>
          <p:cNvPr id="36866" name="Picture 2" descr="http://firelightchurch.com/valentine/pics/Photo%20Woman%20Caught%20in%20Adultery.jpg"/>
          <p:cNvPicPr>
            <a:picLocks noChangeAspect="1" noChangeArrowheads="1"/>
          </p:cNvPicPr>
          <p:nvPr/>
        </p:nvPicPr>
        <p:blipFill>
          <a:blip r:embed="rId2" cstate="print"/>
          <a:srcRect/>
          <a:stretch>
            <a:fillRect/>
          </a:stretch>
        </p:blipFill>
        <p:spPr bwMode="auto">
          <a:xfrm>
            <a:off x="5334000" y="3638549"/>
            <a:ext cx="3810000" cy="321945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Story of Acceptance from John 8</a:t>
            </a:r>
            <a:endParaRPr lang="en-US" dirty="0"/>
          </a:p>
        </p:txBody>
      </p:sp>
      <p:sp>
        <p:nvSpPr>
          <p:cNvPr id="3" name="Content Placeholder 2"/>
          <p:cNvSpPr>
            <a:spLocks noGrp="1"/>
          </p:cNvSpPr>
          <p:nvPr>
            <p:ph idx="1"/>
          </p:nvPr>
        </p:nvSpPr>
        <p:spPr/>
        <p:txBody>
          <a:bodyPr>
            <a:normAutofit/>
          </a:bodyPr>
          <a:lstStyle/>
          <a:p>
            <a:pPr>
              <a:buNone/>
            </a:pPr>
            <a:r>
              <a:rPr lang="en-US" dirty="0" smtClean="0"/>
              <a:t>“Teacher,” they said to Jesus, “this woman was caught in the act of adultery. The law of Moses says to stone her. What do you say?”</a:t>
            </a:r>
          </a:p>
          <a:p>
            <a:pPr>
              <a:buNone/>
            </a:pPr>
            <a:r>
              <a:rPr lang="en-US" b="1" dirty="0" smtClean="0">
                <a:solidFill>
                  <a:schemeClr val="accent6">
                    <a:lumMod val="50000"/>
                  </a:schemeClr>
                </a:solidFill>
              </a:rPr>
              <a:t>Point your fingers at her in disdain</a:t>
            </a:r>
            <a:r>
              <a:rPr lang="en-US" dirty="0" smtClean="0">
                <a:solidFill>
                  <a:srgbClr val="00B0F0"/>
                </a:solidFill>
              </a:rPr>
              <a:t>, it’s her fault, she is to blame for her wrongdoing</a:t>
            </a:r>
          </a:p>
        </p:txBody>
      </p:sp>
      <p:pic>
        <p:nvPicPr>
          <p:cNvPr id="35842" name="Picture 2" descr="http://t2.gstatic.com/images?q=tbn:ANd9GcQtMM5qnRQtKkhCh6buii5HzYo-Yo7HjsPKXurVX_xsPmkPK7Sx"/>
          <p:cNvPicPr>
            <a:picLocks noChangeAspect="1" noChangeArrowheads="1"/>
          </p:cNvPicPr>
          <p:nvPr/>
        </p:nvPicPr>
        <p:blipFill>
          <a:blip r:embed="rId2" cstate="print"/>
          <a:srcRect/>
          <a:stretch>
            <a:fillRect/>
          </a:stretch>
        </p:blipFill>
        <p:spPr bwMode="auto">
          <a:xfrm>
            <a:off x="7334250" y="4267200"/>
            <a:ext cx="1809750" cy="2438400"/>
          </a:xfrm>
          <a:prstGeom prst="rect">
            <a:avLst/>
          </a:prstGeom>
          <a:noFill/>
        </p:spPr>
      </p:pic>
      <p:pic>
        <p:nvPicPr>
          <p:cNvPr id="35846" name="Picture 6" descr="http://t0.gstatic.com/images?q=tbn:ANd9GcTk5VS25ujBtTw5N0rPEFhgqbNBRgHOkRkm-XaBmUqpQfu2bPali8onkK6Z"/>
          <p:cNvPicPr>
            <a:picLocks noChangeAspect="1" noChangeArrowheads="1"/>
          </p:cNvPicPr>
          <p:nvPr/>
        </p:nvPicPr>
        <p:blipFill>
          <a:blip r:embed="rId3" cstate="print"/>
          <a:srcRect/>
          <a:stretch>
            <a:fillRect/>
          </a:stretch>
        </p:blipFill>
        <p:spPr bwMode="auto">
          <a:xfrm>
            <a:off x="2743200" y="4648200"/>
            <a:ext cx="2665879" cy="1981201"/>
          </a:xfrm>
          <a:prstGeom prst="rect">
            <a:avLst/>
          </a:prstGeom>
          <a:noFill/>
        </p:spPr>
      </p:pic>
      <p:pic>
        <p:nvPicPr>
          <p:cNvPr id="35848" name="Picture 8" descr="http://t2.gstatic.com/images?q=tbn:ANd9GcQKonbAeOTxn82dhrneFmX1iQoZ-6O9yR2u3WLFvi-ntSGqWfOs"/>
          <p:cNvPicPr>
            <a:picLocks noChangeAspect="1" noChangeArrowheads="1"/>
          </p:cNvPicPr>
          <p:nvPr/>
        </p:nvPicPr>
        <p:blipFill>
          <a:blip r:embed="rId4" cstate="print"/>
          <a:srcRect/>
          <a:stretch>
            <a:fillRect/>
          </a:stretch>
        </p:blipFill>
        <p:spPr bwMode="auto">
          <a:xfrm>
            <a:off x="381000" y="4267200"/>
            <a:ext cx="1952625" cy="2333626"/>
          </a:xfrm>
          <a:prstGeom prst="rect">
            <a:avLst/>
          </a:prstGeom>
          <a:noFill/>
        </p:spPr>
      </p:pic>
      <p:pic>
        <p:nvPicPr>
          <p:cNvPr id="35850" name="Picture 10" descr="http://t0.gstatic.com/images?q=tbn:ANd9GcTox158noixdKU02d95h664ArBnKP7Qb1vwkZ9R3c8jid2qzsW2"/>
          <p:cNvPicPr>
            <a:picLocks noChangeAspect="1" noChangeArrowheads="1"/>
          </p:cNvPicPr>
          <p:nvPr/>
        </p:nvPicPr>
        <p:blipFill>
          <a:blip r:embed="rId5" cstate="print"/>
          <a:srcRect/>
          <a:stretch>
            <a:fillRect/>
          </a:stretch>
        </p:blipFill>
        <p:spPr bwMode="auto">
          <a:xfrm>
            <a:off x="6324600" y="5105400"/>
            <a:ext cx="951262" cy="1447800"/>
          </a:xfrm>
          <a:prstGeom prst="rect">
            <a:avLst/>
          </a:prstGeom>
          <a:noFill/>
        </p:spPr>
      </p:pic>
      <p:pic>
        <p:nvPicPr>
          <p:cNvPr id="35844" name="Picture 4" descr="http://t3.gstatic.com/images?q=tbn:ANd9GcQTSa_OcttaTJyjIqcGZkDg3GCK7zAcZBTmJxJJL_-L9Bg3OpvGAA"/>
          <p:cNvPicPr>
            <a:picLocks noChangeAspect="1" noChangeArrowheads="1"/>
          </p:cNvPicPr>
          <p:nvPr/>
        </p:nvPicPr>
        <p:blipFill>
          <a:blip r:embed="rId6" cstate="print"/>
          <a:srcRect/>
          <a:stretch>
            <a:fillRect/>
          </a:stretch>
        </p:blipFill>
        <p:spPr bwMode="auto">
          <a:xfrm>
            <a:off x="2667000" y="4343400"/>
            <a:ext cx="1130417" cy="1066800"/>
          </a:xfrm>
          <a:prstGeom prst="rect">
            <a:avLst/>
          </a:prstGeom>
          <a:noFill/>
        </p:spPr>
      </p:pic>
      <p:pic>
        <p:nvPicPr>
          <p:cNvPr id="35852" name="Picture 12" descr="http://t2.gstatic.com/images?q=tbn:ANd9GcSZFHdms_2WheIVmPEx6MWSiE34tZ-x-3Tx3rrTYXHj8gCqwV1T"/>
          <p:cNvPicPr>
            <a:picLocks noChangeAspect="1" noChangeArrowheads="1"/>
          </p:cNvPicPr>
          <p:nvPr/>
        </p:nvPicPr>
        <p:blipFill>
          <a:blip r:embed="rId7" cstate="print"/>
          <a:srcRect/>
          <a:stretch>
            <a:fillRect/>
          </a:stretch>
        </p:blipFill>
        <p:spPr bwMode="auto">
          <a:xfrm>
            <a:off x="5410200" y="4419600"/>
            <a:ext cx="981075" cy="925863"/>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Story of Acceptance from John 8</a:t>
            </a:r>
            <a:endParaRPr lang="en-US" dirty="0"/>
          </a:p>
        </p:txBody>
      </p:sp>
      <p:sp>
        <p:nvSpPr>
          <p:cNvPr id="3" name="Content Placeholder 2"/>
          <p:cNvSpPr>
            <a:spLocks noGrp="1"/>
          </p:cNvSpPr>
          <p:nvPr>
            <p:ph idx="1"/>
          </p:nvPr>
        </p:nvSpPr>
        <p:spPr>
          <a:xfrm>
            <a:off x="457200" y="1600201"/>
            <a:ext cx="6248400" cy="4038600"/>
          </a:xfrm>
        </p:spPr>
        <p:txBody>
          <a:bodyPr>
            <a:normAutofit fontScale="92500"/>
          </a:bodyPr>
          <a:lstStyle/>
          <a:p>
            <a:pPr>
              <a:buNone/>
            </a:pPr>
            <a:r>
              <a:rPr lang="en-US" dirty="0" smtClean="0"/>
              <a:t>They were trying to trap him into saying something they could use against him, but Jesus stooped down and wrote in the dust with his finger. They kept demanding an answer</a:t>
            </a:r>
          </a:p>
          <a:p>
            <a:pPr>
              <a:buNone/>
            </a:pPr>
            <a:r>
              <a:rPr lang="en-US" b="1" dirty="0" smtClean="0">
                <a:solidFill>
                  <a:schemeClr val="accent6">
                    <a:lumMod val="50000"/>
                  </a:schemeClr>
                </a:solidFill>
              </a:rPr>
              <a:t>Look to Jesus in anger! </a:t>
            </a:r>
            <a:r>
              <a:rPr lang="en-US" dirty="0" smtClean="0">
                <a:solidFill>
                  <a:srgbClr val="00B0F0"/>
                </a:solidFill>
              </a:rPr>
              <a:t>“Jesus, she deserves to die!!! Why are you wasting time? Condemn her now!”</a:t>
            </a:r>
          </a:p>
          <a:p>
            <a:pPr>
              <a:buNone/>
            </a:pPr>
            <a:endParaRPr lang="en-US" dirty="0"/>
          </a:p>
        </p:txBody>
      </p:sp>
      <p:pic>
        <p:nvPicPr>
          <p:cNvPr id="34820" name="Picture 4" descr="http://t1.gstatic.com/images?q=tbn:ANd9GcTNh0jiDuHGJETHTr43P94kw7Q6_q8fEIL0-DQ0rIdRTsAJ5HtOq1Igomms"/>
          <p:cNvPicPr>
            <a:picLocks noChangeAspect="1" noChangeArrowheads="1"/>
          </p:cNvPicPr>
          <p:nvPr/>
        </p:nvPicPr>
        <p:blipFill>
          <a:blip r:embed="rId2" cstate="print"/>
          <a:srcRect/>
          <a:stretch>
            <a:fillRect/>
          </a:stretch>
        </p:blipFill>
        <p:spPr bwMode="auto">
          <a:xfrm>
            <a:off x="457200" y="5524499"/>
            <a:ext cx="1000125" cy="1333501"/>
          </a:xfrm>
          <a:prstGeom prst="rect">
            <a:avLst/>
          </a:prstGeom>
          <a:noFill/>
        </p:spPr>
      </p:pic>
      <p:pic>
        <p:nvPicPr>
          <p:cNvPr id="34822" name="Picture 6" descr="http://t0.gstatic.com/images?q=tbn:ANd9GcSRSvFrBRHv8A3T74Vwdu7PhdQ2mTjhkPWbuuNBqjGkd4xbBOsnDtVbPUApig"/>
          <p:cNvPicPr>
            <a:picLocks noChangeAspect="1" noChangeArrowheads="1"/>
          </p:cNvPicPr>
          <p:nvPr/>
        </p:nvPicPr>
        <p:blipFill>
          <a:blip r:embed="rId3" cstate="print"/>
          <a:srcRect/>
          <a:stretch>
            <a:fillRect/>
          </a:stretch>
        </p:blipFill>
        <p:spPr bwMode="auto">
          <a:xfrm>
            <a:off x="2133600" y="5520994"/>
            <a:ext cx="1676400" cy="1337006"/>
          </a:xfrm>
          <a:prstGeom prst="rect">
            <a:avLst/>
          </a:prstGeom>
          <a:noFill/>
        </p:spPr>
      </p:pic>
      <p:pic>
        <p:nvPicPr>
          <p:cNvPr id="34824" name="Picture 8" descr="http://t1.gstatic.com/images?q=tbn:ANd9GcTTJexFR_AGDwHukLTQmudUBuHAzvQdRNO_A_SWrGXcUSPcG75EHOX_p8Ydog"/>
          <p:cNvPicPr>
            <a:picLocks noChangeAspect="1" noChangeArrowheads="1"/>
          </p:cNvPicPr>
          <p:nvPr/>
        </p:nvPicPr>
        <p:blipFill>
          <a:blip r:embed="rId4" cstate="print"/>
          <a:srcRect/>
          <a:stretch>
            <a:fillRect/>
          </a:stretch>
        </p:blipFill>
        <p:spPr bwMode="auto">
          <a:xfrm>
            <a:off x="4267200" y="5429250"/>
            <a:ext cx="1847850" cy="1428750"/>
          </a:xfrm>
          <a:prstGeom prst="rect">
            <a:avLst/>
          </a:prstGeom>
          <a:noFill/>
        </p:spPr>
      </p:pic>
      <p:pic>
        <p:nvPicPr>
          <p:cNvPr id="34826" name="Picture 10" descr="http://t0.gstatic.com/images?q=tbn:ANd9GcS2iC4wuuG52THm3teSjGxNXujy-bXnJzBTzZJy3thIJYpkMAW2CRikp-ke"/>
          <p:cNvPicPr>
            <a:picLocks noChangeAspect="1" noChangeArrowheads="1"/>
          </p:cNvPicPr>
          <p:nvPr/>
        </p:nvPicPr>
        <p:blipFill>
          <a:blip r:embed="rId5" cstate="print"/>
          <a:srcRect/>
          <a:stretch>
            <a:fillRect/>
          </a:stretch>
        </p:blipFill>
        <p:spPr bwMode="auto">
          <a:xfrm>
            <a:off x="6705600" y="1447800"/>
            <a:ext cx="2430515" cy="1524000"/>
          </a:xfrm>
          <a:prstGeom prst="rect">
            <a:avLst/>
          </a:prstGeom>
          <a:noFill/>
        </p:spPr>
      </p:pic>
      <p:pic>
        <p:nvPicPr>
          <p:cNvPr id="34828" name="Picture 12" descr="http://t0.gstatic.com/images?q=tbn:ANd9GcSG2pISTfb7WD3ssOCGJ4DkHVp7SRjRSJYAHzKDFSVpRl1Btww_gQ"/>
          <p:cNvPicPr>
            <a:picLocks noChangeAspect="1" noChangeArrowheads="1"/>
          </p:cNvPicPr>
          <p:nvPr/>
        </p:nvPicPr>
        <p:blipFill>
          <a:blip r:embed="rId6" cstate="print"/>
          <a:srcRect/>
          <a:stretch>
            <a:fillRect/>
          </a:stretch>
        </p:blipFill>
        <p:spPr bwMode="auto">
          <a:xfrm>
            <a:off x="6753641" y="3276600"/>
            <a:ext cx="2390359" cy="1590676"/>
          </a:xfrm>
          <a:prstGeom prst="rect">
            <a:avLst/>
          </a:prstGeom>
          <a:noFill/>
        </p:spPr>
      </p:pic>
      <p:pic>
        <p:nvPicPr>
          <p:cNvPr id="34830" name="Picture 14" descr="http://t0.gstatic.com/images?q=tbn:ANd9GcQ7d3ovjRxQx-xNOc-YDy_ZN4EwwFZiTrmT50uYdB2vtZptGm-kxI5YTzp93w"/>
          <p:cNvPicPr>
            <a:picLocks noChangeAspect="1" noChangeArrowheads="1"/>
          </p:cNvPicPr>
          <p:nvPr/>
        </p:nvPicPr>
        <p:blipFill>
          <a:blip r:embed="rId7" cstate="print"/>
          <a:srcRect/>
          <a:stretch>
            <a:fillRect/>
          </a:stretch>
        </p:blipFill>
        <p:spPr bwMode="auto">
          <a:xfrm>
            <a:off x="6553200" y="5257800"/>
            <a:ext cx="2393998" cy="16002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Story of Acceptance from John 8</a:t>
            </a:r>
            <a:endParaRPr lang="en-US" dirty="0"/>
          </a:p>
        </p:txBody>
      </p:sp>
      <p:sp>
        <p:nvSpPr>
          <p:cNvPr id="3" name="Content Placeholder 2"/>
          <p:cNvSpPr>
            <a:spLocks noGrp="1"/>
          </p:cNvSpPr>
          <p:nvPr>
            <p:ph idx="1"/>
          </p:nvPr>
        </p:nvSpPr>
        <p:spPr/>
        <p:txBody>
          <a:bodyPr>
            <a:normAutofit/>
          </a:bodyPr>
          <a:lstStyle/>
          <a:p>
            <a:pPr>
              <a:buNone/>
            </a:pPr>
            <a:r>
              <a:rPr lang="en-US" dirty="0" smtClean="0"/>
              <a:t>So he stood up again and said, </a:t>
            </a:r>
            <a:r>
              <a:rPr lang="en-US" dirty="0" smtClean="0">
                <a:solidFill>
                  <a:srgbClr val="00B050"/>
                </a:solidFill>
              </a:rPr>
              <a:t>“All right, but let the one who has never sinned throw the first stone!”</a:t>
            </a:r>
            <a:r>
              <a:rPr lang="en-US" dirty="0" smtClean="0"/>
              <a:t> Then he stooped down again and wrote in the dust. When the accusers heard this, they slipped away one by one, beginning with the oldest, until only Jesus was left in the middle of the crowd with the woman.</a:t>
            </a:r>
          </a:p>
        </p:txBody>
      </p:sp>
      <p:pic>
        <p:nvPicPr>
          <p:cNvPr id="33796" name="Picture 4" descr="http://t1.gstatic.com/images?q=tbn:ANd9GcTKUFjDNfQVkNG6OSKBW7gZow91qCjcVLD5rdXQbA6bbg0Zz7Kg"/>
          <p:cNvPicPr>
            <a:picLocks noChangeAspect="1" noChangeArrowheads="1"/>
          </p:cNvPicPr>
          <p:nvPr/>
        </p:nvPicPr>
        <p:blipFill>
          <a:blip r:embed="rId2" cstate="print"/>
          <a:srcRect/>
          <a:stretch>
            <a:fillRect/>
          </a:stretch>
        </p:blipFill>
        <p:spPr bwMode="auto">
          <a:xfrm>
            <a:off x="3276600" y="5210175"/>
            <a:ext cx="2771775" cy="1647825"/>
          </a:xfrm>
          <a:prstGeom prst="rect">
            <a:avLst/>
          </a:prstGeom>
          <a:noFill/>
        </p:spPr>
      </p:pic>
      <p:pic>
        <p:nvPicPr>
          <p:cNvPr id="33798" name="Picture 6" descr="http://t1.gstatic.com/images?q=tbn:ANd9GcQxS4d0tFzmfiGpdYwwg8xSYGi5x9rxSghwbItz9cu068QrQPRn"/>
          <p:cNvPicPr>
            <a:picLocks noChangeAspect="1" noChangeArrowheads="1"/>
          </p:cNvPicPr>
          <p:nvPr/>
        </p:nvPicPr>
        <p:blipFill>
          <a:blip r:embed="rId3" cstate="print"/>
          <a:srcRect/>
          <a:stretch>
            <a:fillRect/>
          </a:stretch>
        </p:blipFill>
        <p:spPr bwMode="auto">
          <a:xfrm>
            <a:off x="1" y="5008984"/>
            <a:ext cx="2209800" cy="1849016"/>
          </a:xfrm>
          <a:prstGeom prst="rect">
            <a:avLst/>
          </a:prstGeom>
          <a:noFill/>
        </p:spPr>
      </p:pic>
      <p:pic>
        <p:nvPicPr>
          <p:cNvPr id="33800" name="Picture 8" descr="http://t1.gstatic.com/images?q=tbn:ANd9GcSKbRJZcZo-hBMD0T4B7m0UcQjKbRmxn9mKn1_uSah-9BYx7ZnHqw"/>
          <p:cNvPicPr>
            <a:picLocks noChangeAspect="1" noChangeArrowheads="1"/>
          </p:cNvPicPr>
          <p:nvPr/>
        </p:nvPicPr>
        <p:blipFill>
          <a:blip r:embed="rId4" cstate="print"/>
          <a:srcRect/>
          <a:stretch>
            <a:fillRect/>
          </a:stretch>
        </p:blipFill>
        <p:spPr bwMode="auto">
          <a:xfrm>
            <a:off x="7086600" y="4845916"/>
            <a:ext cx="2057400" cy="201208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Story of Acceptance from John 8</a:t>
            </a:r>
            <a:endParaRPr lang="en-US" dirty="0"/>
          </a:p>
        </p:txBody>
      </p:sp>
      <p:sp>
        <p:nvSpPr>
          <p:cNvPr id="3" name="Content Placeholder 2"/>
          <p:cNvSpPr>
            <a:spLocks noGrp="1"/>
          </p:cNvSpPr>
          <p:nvPr>
            <p:ph idx="1"/>
          </p:nvPr>
        </p:nvSpPr>
        <p:spPr/>
        <p:txBody>
          <a:bodyPr/>
          <a:lstStyle/>
          <a:p>
            <a:pPr>
              <a:buNone/>
            </a:pPr>
            <a:r>
              <a:rPr lang="en-US" dirty="0" smtClean="0"/>
              <a:t>Then Jesus stood up again and said to the woman, </a:t>
            </a:r>
            <a:r>
              <a:rPr lang="en-US" dirty="0" smtClean="0">
                <a:solidFill>
                  <a:srgbClr val="00B050"/>
                </a:solidFill>
              </a:rPr>
              <a:t>“Where are your accusers? Didn’t even one of them condemn you?”</a:t>
            </a:r>
          </a:p>
          <a:p>
            <a:pPr>
              <a:buNone/>
            </a:pPr>
            <a:r>
              <a:rPr lang="en-US" dirty="0" smtClean="0">
                <a:solidFill>
                  <a:srgbClr val="FFC000"/>
                </a:solidFill>
              </a:rPr>
              <a:t>“No, Lord,” </a:t>
            </a:r>
            <a:r>
              <a:rPr lang="en-US" dirty="0" smtClean="0"/>
              <a:t>she said.</a:t>
            </a:r>
          </a:p>
          <a:p>
            <a:pPr>
              <a:buNone/>
            </a:pPr>
            <a:r>
              <a:rPr lang="en-US" dirty="0" smtClean="0"/>
              <a:t>   And Jesus said, “</a:t>
            </a:r>
            <a:r>
              <a:rPr lang="en-US" dirty="0" smtClean="0">
                <a:solidFill>
                  <a:srgbClr val="00B050"/>
                </a:solidFill>
              </a:rPr>
              <a:t>Neither do I. Go and sin no more.</a:t>
            </a:r>
            <a:r>
              <a:rPr lang="en-US" dirty="0" smtClean="0"/>
              <a:t>”</a:t>
            </a:r>
            <a:endParaRPr lang="en-US" dirty="0"/>
          </a:p>
        </p:txBody>
      </p:sp>
      <p:pic>
        <p:nvPicPr>
          <p:cNvPr id="4" name="Picture 2" descr="http://t3.gstatic.com/images?q=tbn:ANd9GcQKK8_kBTw7vlDULfo-38CuMqZL2sy2pAIYRWhgfKMx-gT-b09C"/>
          <p:cNvPicPr>
            <a:picLocks noChangeAspect="1" noChangeArrowheads="1"/>
          </p:cNvPicPr>
          <p:nvPr/>
        </p:nvPicPr>
        <p:blipFill>
          <a:blip r:embed="rId2" cstate="print"/>
          <a:srcRect l="19324" t="20988"/>
          <a:stretch>
            <a:fillRect/>
          </a:stretch>
        </p:blipFill>
        <p:spPr bwMode="auto">
          <a:xfrm>
            <a:off x="0" y="5029200"/>
            <a:ext cx="1590675" cy="1828800"/>
          </a:xfrm>
          <a:prstGeom prst="rect">
            <a:avLst/>
          </a:prstGeom>
          <a:noFill/>
        </p:spPr>
      </p:pic>
      <p:pic>
        <p:nvPicPr>
          <p:cNvPr id="32770" name="Picture 2" descr="http://t1.gstatic.com/images?q=tbn:ANd9GcTmnDWzCVNToaitURokrkAR5Sx4lVoUYoZ2TW056_RZ7y4LRzpT"/>
          <p:cNvPicPr>
            <a:picLocks noChangeAspect="1" noChangeArrowheads="1"/>
          </p:cNvPicPr>
          <p:nvPr/>
        </p:nvPicPr>
        <p:blipFill>
          <a:blip r:embed="rId3" cstate="print"/>
          <a:srcRect/>
          <a:stretch>
            <a:fillRect/>
          </a:stretch>
        </p:blipFill>
        <p:spPr bwMode="auto">
          <a:xfrm>
            <a:off x="4495800" y="5114924"/>
            <a:ext cx="2619375" cy="1743076"/>
          </a:xfrm>
          <a:prstGeom prst="rect">
            <a:avLst/>
          </a:prstGeom>
          <a:noFill/>
        </p:spPr>
      </p:pic>
      <p:pic>
        <p:nvPicPr>
          <p:cNvPr id="32772" name="Picture 4" descr="http://t3.gstatic.com/images?q=tbn:ANd9GcR0oQAAr_xOtLyFK4whVWTZK9JPcz8BVSMIXO4Mr8HjZr_C6lUl"/>
          <p:cNvPicPr>
            <a:picLocks noChangeAspect="1" noChangeArrowheads="1"/>
          </p:cNvPicPr>
          <p:nvPr/>
        </p:nvPicPr>
        <p:blipFill>
          <a:blip r:embed="rId4" cstate="print"/>
          <a:srcRect/>
          <a:stretch>
            <a:fillRect/>
          </a:stretch>
        </p:blipFill>
        <p:spPr bwMode="auto">
          <a:xfrm>
            <a:off x="7210425" y="4486274"/>
            <a:ext cx="1933575" cy="2371726"/>
          </a:xfrm>
          <a:prstGeom prst="rect">
            <a:avLst/>
          </a:prstGeom>
          <a:noFill/>
        </p:spPr>
      </p:pic>
      <p:pic>
        <p:nvPicPr>
          <p:cNvPr id="32774" name="Picture 6" descr="http://t3.gstatic.com/images?q=tbn:ANd9GcTIhK38xE32SPYRqY5-LayI2hQyLilrDq8ZVB9l8ciOlBdf07mU"/>
          <p:cNvPicPr>
            <a:picLocks noChangeAspect="1" noChangeArrowheads="1"/>
          </p:cNvPicPr>
          <p:nvPr/>
        </p:nvPicPr>
        <p:blipFill>
          <a:blip r:embed="rId5" cstate="print"/>
          <a:srcRect/>
          <a:stretch>
            <a:fillRect/>
          </a:stretch>
        </p:blipFill>
        <p:spPr bwMode="auto">
          <a:xfrm>
            <a:off x="1752600" y="5114924"/>
            <a:ext cx="2628900" cy="1743076"/>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TotalTime>
  <Words>344</Words>
  <Application>Microsoft Office PowerPoint</Application>
  <PresentationFormat>화면 슬라이드 쇼(4:3)</PresentationFormat>
  <Paragraphs>32</Paragraphs>
  <Slides>8</Slides>
  <Notes>0</Notes>
  <HiddenSlides>0</HiddenSlides>
  <MMClips>0</MMClips>
  <ScaleCrop>false</ScaleCrop>
  <HeadingPairs>
    <vt:vector size="4" baseType="variant">
      <vt:variant>
        <vt:lpstr>테마</vt:lpstr>
      </vt:variant>
      <vt:variant>
        <vt:i4>1</vt:i4>
      </vt:variant>
      <vt:variant>
        <vt:lpstr>슬라이드 제목</vt:lpstr>
      </vt:variant>
      <vt:variant>
        <vt:i4>8</vt:i4>
      </vt:variant>
    </vt:vector>
  </HeadingPairs>
  <TitlesOfParts>
    <vt:vector size="9" baseType="lpstr">
      <vt:lpstr>Office Theme</vt:lpstr>
      <vt:lpstr>Story of Acceptance</vt:lpstr>
      <vt:lpstr>Impromptu Role Play</vt:lpstr>
      <vt:lpstr>How this works</vt:lpstr>
      <vt:lpstr>Story of Acceptance from John 8</vt:lpstr>
      <vt:lpstr>Story of Acceptance from John 8</vt:lpstr>
      <vt:lpstr>Story of Acceptance from John 8</vt:lpstr>
      <vt:lpstr>Story of Acceptance from John 8</vt:lpstr>
      <vt:lpstr>Story of Acceptance from John 8</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Sangmaster</dc:creator>
  <cp:lastModifiedBy>Sang Won Sur</cp:lastModifiedBy>
  <cp:revision>69</cp:revision>
  <dcterms:created xsi:type="dcterms:W3CDTF">2006-08-16T00:00:00Z</dcterms:created>
  <dcterms:modified xsi:type="dcterms:W3CDTF">2010-11-27T16:58:15Z</dcterms:modified>
</cp:coreProperties>
</file>